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A80F305E-F61C-4AE5-ABA0-5EDB7FDA85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8" name="矩形: 摺角紙張 7">
            <a:extLst>
              <a:ext uri="{FF2B5EF4-FFF2-40B4-BE49-F238E27FC236}">
                <a16:creationId xmlns:a16="http://schemas.microsoft.com/office/drawing/2014/main" id="{BEF87F27-3BB0-479F-9A11-959C68E8724E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B74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21DBC22D-19D0-4FDB-BDC0-1A1BD44327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9BC6468A-537A-40E3-9895-53FE8241A85C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48499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第三课 麻烦别人与帮助别人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</a:rPr>
              <a:t>一、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，而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则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…, on the other hand…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</a:pPr>
            <a:r>
              <a:rPr lang="zh-TW" altLang="en-US" dirty="0"/>
              <a:t>接受者是纯粹接受别人帮助的人，</a:t>
            </a:r>
            <a:r>
              <a:rPr lang="zh-TW" altLang="en-US" dirty="0">
                <a:solidFill>
                  <a:srgbClr val="FF0000"/>
                </a:solidFill>
              </a:rPr>
              <a:t>而</a:t>
            </a:r>
            <a:r>
              <a:rPr lang="zh-TW" altLang="en-US" dirty="0"/>
              <a:t>互利者</a:t>
            </a:r>
            <a:r>
              <a:rPr lang="zh-TW" altLang="en-US" dirty="0">
                <a:solidFill>
                  <a:srgbClr val="FF0000"/>
                </a:solidFill>
              </a:rPr>
              <a:t>则</a:t>
            </a:r>
            <a:r>
              <a:rPr lang="zh-TW" altLang="en-US" dirty="0"/>
              <a:t>是在施予和接受当中取得一个平衡。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三国时代的天灯是为了传递讯息，</a:t>
            </a:r>
            <a:r>
              <a:rPr lang="zh-TW" altLang="en-US" dirty="0">
                <a:solidFill>
                  <a:srgbClr val="FF0000"/>
                </a:solidFill>
              </a:rPr>
              <a:t>而</a:t>
            </a:r>
            <a:r>
              <a:rPr lang="zh-TW" altLang="en-US" dirty="0"/>
              <a:t>现代的天灯</a:t>
            </a:r>
            <a:r>
              <a:rPr lang="zh-TW" altLang="en-US" dirty="0">
                <a:solidFill>
                  <a:srgbClr val="FF0000"/>
                </a:solidFill>
              </a:rPr>
              <a:t>则</a:t>
            </a:r>
            <a:r>
              <a:rPr lang="zh-TW" altLang="en-US" dirty="0"/>
              <a:t>是用来许愿或是祈福。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实体购物的优势是有人情味，</a:t>
            </a:r>
            <a:r>
              <a:rPr lang="zh-TW" altLang="en-US" dirty="0">
                <a:solidFill>
                  <a:srgbClr val="FF0000"/>
                </a:solidFill>
              </a:rPr>
              <a:t>而</a:t>
            </a:r>
            <a:r>
              <a:rPr lang="zh-TW" altLang="en-US" dirty="0"/>
              <a:t>网路购物的优势</a:t>
            </a:r>
            <a:r>
              <a:rPr lang="zh-TW" altLang="en-US" dirty="0">
                <a:solidFill>
                  <a:srgbClr val="FF0000"/>
                </a:solidFill>
              </a:rPr>
              <a:t>则</a:t>
            </a:r>
            <a:r>
              <a:rPr lang="zh-TW" altLang="en-US" dirty="0"/>
              <a:t>是不受时间空间的限制。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二、将 </a:t>
            </a:r>
            <a:r>
              <a:rPr lang="en-US" altLang="zh-TW" dirty="0"/>
              <a:t>/</a:t>
            </a:r>
            <a:r>
              <a:rPr lang="zh-TW" altLang="en-US" dirty="0"/>
              <a:t> 把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视为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to regard… as…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</a:pPr>
            <a:r>
              <a:rPr lang="zh-TW" altLang="en-US" dirty="0"/>
              <a:t>这是</a:t>
            </a:r>
            <a:r>
              <a:rPr lang="zh-TW" altLang="en-US" dirty="0">
                <a:solidFill>
                  <a:srgbClr val="FF0000"/>
                </a:solidFill>
              </a:rPr>
              <a:t>将</a:t>
            </a:r>
            <a:r>
              <a:rPr lang="zh-TW" altLang="en-US" dirty="0"/>
              <a:t>助人</a:t>
            </a:r>
            <a:r>
              <a:rPr lang="zh-TW" altLang="en-US" dirty="0">
                <a:solidFill>
                  <a:srgbClr val="FF0000"/>
                </a:solidFill>
              </a:rPr>
              <a:t>视为</a:t>
            </a:r>
            <a:r>
              <a:rPr lang="zh-TW" altLang="en-US" dirty="0"/>
              <a:t>一种投资行为，而不是一种恻隐之心的善念。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台湾原住民族</a:t>
            </a:r>
            <a:r>
              <a:rPr lang="zh-TW" altLang="en-US" dirty="0">
                <a:solidFill>
                  <a:srgbClr val="FF0000"/>
                </a:solidFill>
              </a:rPr>
              <a:t>将</a:t>
            </a:r>
            <a:r>
              <a:rPr lang="zh-TW" altLang="en-US" dirty="0"/>
              <a:t>自然界的动物、植物、山川、日月星辰都</a:t>
            </a:r>
            <a:r>
              <a:rPr lang="zh-TW" altLang="en-US" dirty="0">
                <a:solidFill>
                  <a:srgbClr val="FF0000"/>
                </a:solidFill>
              </a:rPr>
              <a:t>视为</a:t>
            </a:r>
            <a:r>
              <a:rPr lang="zh-TW" altLang="en-US" dirty="0"/>
              <a:t>有灵魂的神灵。</a:t>
            </a:r>
          </a:p>
          <a:p>
            <a:pPr>
              <a:spcBef>
                <a:spcPts val="3000"/>
              </a:spcBef>
            </a:pPr>
            <a:r>
              <a:rPr lang="zh-TW" altLang="en-US" dirty="0"/>
              <a:t>虽然全球暖化给世界带来极大的灾害，但也有某些国家</a:t>
            </a:r>
            <a:r>
              <a:rPr lang="zh-TW" altLang="en-US" dirty="0">
                <a:solidFill>
                  <a:srgbClr val="FF0000"/>
                </a:solidFill>
              </a:rPr>
              <a:t>将</a:t>
            </a:r>
            <a:r>
              <a:rPr lang="zh-TW" altLang="en-US" dirty="0"/>
              <a:t>暖化</a:t>
            </a:r>
            <a:r>
              <a:rPr lang="zh-TW" altLang="en-US" dirty="0">
                <a:solidFill>
                  <a:srgbClr val="FF0000"/>
                </a:solidFill>
              </a:rPr>
              <a:t>视为</a:t>
            </a:r>
            <a:r>
              <a:rPr lang="zh-TW" altLang="en-US" dirty="0"/>
              <a:t>经济发展的生机。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</a:rPr>
              <a:t>三、从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角度来看｜</a:t>
            </a:r>
            <a:r>
              <a:rPr lang="en-US" altLang="zh-TW" dirty="0"/>
              <a:t>from the perspective of…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000"/>
              </a:spcBef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从</a:t>
            </a:r>
            <a:r>
              <a:rPr lang="zh-TW" altLang="en-US" dirty="0"/>
              <a:t>另一个</a:t>
            </a:r>
            <a:r>
              <a:rPr lang="zh-TW" altLang="en-US" dirty="0">
                <a:solidFill>
                  <a:srgbClr val="FF0000"/>
                </a:solidFill>
              </a:rPr>
              <a:t>角度来看</a:t>
            </a:r>
            <a:r>
              <a:rPr lang="zh-TW" altLang="en-US" dirty="0"/>
              <a:t>，有时候麻烦别人也是联系感情的一种方式。</a:t>
            </a:r>
          </a:p>
          <a:p>
            <a:pPr>
              <a:spcBef>
                <a:spcPts val="3000"/>
              </a:spcBef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从</a:t>
            </a:r>
            <a:r>
              <a:rPr lang="zh-TW" altLang="en-US" dirty="0"/>
              <a:t>一般民众的</a:t>
            </a:r>
            <a:r>
              <a:rPr lang="zh-TW" altLang="en-US" dirty="0">
                <a:solidFill>
                  <a:srgbClr val="FF0000"/>
                </a:solidFill>
              </a:rPr>
              <a:t>角度来看</a:t>
            </a:r>
            <a:r>
              <a:rPr lang="zh-TW" altLang="en-US" dirty="0"/>
              <a:t>，涂鸦缺乏美感，造成环境脏乱，是破坏公物的行为。</a:t>
            </a:r>
          </a:p>
          <a:p>
            <a:pPr>
              <a:spcBef>
                <a:spcPts val="3000"/>
              </a:spcBef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从</a:t>
            </a:r>
            <a:r>
              <a:rPr lang="zh-TW" altLang="en-US" dirty="0"/>
              <a:t>消费者的</a:t>
            </a:r>
            <a:r>
              <a:rPr lang="zh-TW" altLang="en-US" dirty="0">
                <a:solidFill>
                  <a:srgbClr val="FF0000"/>
                </a:solidFill>
              </a:rPr>
              <a:t>角度来看</a:t>
            </a:r>
            <a:r>
              <a:rPr lang="zh-TW" altLang="en-US" dirty="0"/>
              <a:t>，当然是希望东西的品质好，价钱又便宜。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</TotalTime>
  <Words>304</Words>
  <Application>Microsoft Office PowerPoint</Application>
  <PresentationFormat>寬螢幕</PresentationFormat>
  <Paragraphs>13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40</cp:revision>
  <dcterms:created xsi:type="dcterms:W3CDTF">2024-07-26T00:45:44Z</dcterms:created>
  <dcterms:modified xsi:type="dcterms:W3CDTF">2026-04-28T03:28:21Z</dcterms:modified>
</cp:coreProperties>
</file>